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8"/>
  </p:notesMasterIdLst>
  <p:sldIdLst>
    <p:sldId id="369" r:id="rId2"/>
    <p:sldId id="364" r:id="rId3"/>
    <p:sldId id="365" r:id="rId4"/>
    <p:sldId id="366" r:id="rId5"/>
    <p:sldId id="367" r:id="rId6"/>
    <p:sldId id="368" r:id="rId7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853"/>
    <a:srgbClr val="A8246E"/>
    <a:srgbClr val="009900"/>
    <a:srgbClr val="006600"/>
    <a:srgbClr val="008000"/>
    <a:srgbClr val="5DFFA6"/>
    <a:srgbClr val="B2C7E0"/>
    <a:srgbClr val="DBE7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 varScale="1">
        <p:scale>
          <a:sx n="150" d="100"/>
          <a:sy n="150" d="100"/>
        </p:scale>
        <p:origin x="840" y="108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21.09.2021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21.09.2021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21.09.2021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21.09.2021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21.09.2021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21.09.2021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10" Type="http://schemas.openxmlformats.org/officeDocument/2006/relationships/image" Target="../media/image15.jpeg"/><Relationship Id="rId4" Type="http://schemas.openxmlformats.org/officeDocument/2006/relationships/image" Target="../media/image4.jpeg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3.jpeg"/><Relationship Id="rId7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.jpeg"/><Relationship Id="rId7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11510"/>
            <a:ext cx="8075240" cy="1414552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Акция «</a:t>
            </a:r>
            <a:r>
              <a:rPr lang="ru-RU" sz="2400" dirty="0" err="1" smtClean="0">
                <a:solidFill>
                  <a:srgbClr val="FF0000"/>
                </a:solidFill>
              </a:rPr>
              <a:t>Татарча</a:t>
            </a:r>
            <a:r>
              <a:rPr lang="ru-RU" sz="2400" dirty="0" smtClean="0">
                <a:solidFill>
                  <a:srgbClr val="FF0000"/>
                </a:solidFill>
              </a:rPr>
              <a:t> диктант </a:t>
            </a:r>
            <a:r>
              <a:rPr lang="ru-RU" sz="2400" dirty="0" err="1" smtClean="0">
                <a:solidFill>
                  <a:srgbClr val="FF0000"/>
                </a:solidFill>
              </a:rPr>
              <a:t>яз</a:t>
            </a:r>
            <a:r>
              <a:rPr lang="ru-RU" sz="2400" dirty="0" smtClean="0">
                <a:solidFill>
                  <a:srgbClr val="FF0000"/>
                </a:solidFill>
              </a:rPr>
              <a:t>» </a:t>
            </a: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200" dirty="0"/>
              <a:t/>
            </a:r>
            <a:br>
              <a:rPr lang="ru-RU" sz="2200" dirty="0"/>
            </a:b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431618" y="1563638"/>
            <a:ext cx="2088232" cy="2232247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endParaRPr lang="ru-RU" sz="1600" dirty="0">
              <a:solidFill>
                <a:srgbClr val="00B85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400" dirty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10 сентября, учителя, учащиеся, родители приняли участие во всемирной акции по проверке знаний татарского языка “</a:t>
            </a:r>
            <a:r>
              <a:rPr lang="ru-RU" sz="1400" dirty="0" err="1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Татарча</a:t>
            </a:r>
            <a:r>
              <a:rPr lang="ru-RU" sz="1400" dirty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диктант”. Цель всемирной акции по проверке знаний-повышение интереса к татарскому языку, совершенствование навыков правильного произношения и правописания на литературном языке, пробуждение желания писать без орфографических и пунктуационных ошибок, воспитание уважения к татарскому языку, его историческим и культурным ценностям.</a:t>
            </a:r>
            <a:endParaRPr lang="ru-RU" sz="1400" dirty="0">
              <a:solidFill>
                <a:srgbClr val="00B85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tt-RU" sz="2000" dirty="0" smtClean="0"/>
              <a:t>   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026" name="Picture 2" descr="C:\Users\Ильдира\Desktop\20210211_114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00" y="-1171575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дира\Desktop\20210211_114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17232" y="-6861298"/>
            <a:ext cx="4716000" cy="35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6439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11510"/>
            <a:ext cx="8075240" cy="1414552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Внеклассное чтение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«Мой </a:t>
            </a:r>
            <a:r>
              <a:rPr lang="ru-RU" sz="2400" dirty="0">
                <a:solidFill>
                  <a:srgbClr val="FF0000"/>
                </a:solidFill>
              </a:rPr>
              <a:t>родной </a:t>
            </a:r>
            <a:r>
              <a:rPr lang="ru-RU" sz="2400" dirty="0" smtClean="0">
                <a:solidFill>
                  <a:srgbClr val="FF0000"/>
                </a:solidFill>
              </a:rPr>
              <a:t>язык»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200" dirty="0"/>
              <a:t/>
            </a:r>
            <a:br>
              <a:rPr lang="ru-RU" sz="2200" dirty="0"/>
            </a:b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431618" y="1563638"/>
            <a:ext cx="2088232" cy="2232247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endParaRPr lang="ru-RU" sz="1600" dirty="0">
              <a:solidFill>
                <a:srgbClr val="00B85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1400" dirty="0">
              <a:solidFill>
                <a:srgbClr val="00B85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000" dirty="0">
                <a:solidFill>
                  <a:srgbClr val="00B853"/>
                </a:solidFill>
              </a:rPr>
              <a:t>15 сентября  проведен урок внеклассного чтения в 4 Б классе. На уроке проведена беседа  о родном языке. Обучающиеся сами рассказали о своем родном языке. Ознакомились с новыми номерами журналов «Салават </a:t>
            </a:r>
            <a:r>
              <a:rPr lang="ru-RU" sz="2000" dirty="0" err="1">
                <a:solidFill>
                  <a:srgbClr val="00B853"/>
                </a:solidFill>
              </a:rPr>
              <a:t>күпере</a:t>
            </a:r>
            <a:r>
              <a:rPr lang="ru-RU" sz="2000" dirty="0">
                <a:solidFill>
                  <a:srgbClr val="00B853"/>
                </a:solidFill>
              </a:rPr>
              <a:t>”, “Сабантуй”, “</a:t>
            </a:r>
            <a:r>
              <a:rPr lang="ru-RU" sz="2000" dirty="0" err="1">
                <a:solidFill>
                  <a:srgbClr val="00B853"/>
                </a:solidFill>
              </a:rPr>
              <a:t>Ялкын</a:t>
            </a:r>
            <a:r>
              <a:rPr lang="ru-RU" sz="2000" dirty="0">
                <a:solidFill>
                  <a:srgbClr val="00B853"/>
                </a:solidFill>
              </a:rPr>
              <a:t>”, детской литературой.</a:t>
            </a:r>
          </a:p>
          <a:p>
            <a:pPr marL="0" indent="0" algn="ctr">
              <a:buNone/>
            </a:pPr>
            <a:r>
              <a:rPr lang="tt-RU" sz="2000" dirty="0" smtClean="0"/>
              <a:t>   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026" name="Picture 2" descr="C:\Users\Ильдира\Desktop\20210211_114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00" y="-1171575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дира\Desktop\20210211_114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17232" y="-6861298"/>
            <a:ext cx="4716000" cy="35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263" y="1265951"/>
            <a:ext cx="2011569" cy="20390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2029" y="3583610"/>
            <a:ext cx="2370665" cy="12208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1624" y="1347614"/>
            <a:ext cx="2232248" cy="1957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/>
          <a:srcRect t="10505"/>
          <a:stretch/>
        </p:blipFill>
        <p:spPr>
          <a:xfrm>
            <a:off x="6161624" y="2931790"/>
            <a:ext cx="2232248" cy="21357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1829" y="3304954"/>
            <a:ext cx="2048003" cy="1700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0631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11510"/>
            <a:ext cx="8075240" cy="108012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Мероприятие «В гостях у сказки» </a:t>
            </a:r>
            <a:r>
              <a:rPr lang="ru-RU" sz="2200" dirty="0"/>
              <a:t/>
            </a:r>
            <a:br>
              <a:rPr lang="ru-RU" sz="2200" dirty="0"/>
            </a:b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431618" y="1203598"/>
            <a:ext cx="2220502" cy="2736303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sz="1400" dirty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В 1 б классе Лилия </a:t>
            </a:r>
            <a:r>
              <a:rPr lang="ru-RU" sz="1400" dirty="0" err="1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Равилевна</a:t>
            </a:r>
            <a:r>
              <a:rPr lang="ru-RU" sz="1400" dirty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 устроила  маленький праздник: «В гостях у сказки». Ученики собрались для того, чтобы  вспомнить свои любимые сказки. Может быть, кто - то из них узнал  что-то новое для себя, а кто - то после этой игры захотел  прочитать новые сказки.</a:t>
            </a:r>
          </a:p>
          <a:p>
            <a:pPr marL="0" indent="0" algn="just">
              <a:buNone/>
            </a:pPr>
            <a:r>
              <a:rPr lang="ru-RU" sz="1400" dirty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Для того, чтобы узнать, кто из них больше и внимательнее читает сказки, Лилия </a:t>
            </a:r>
            <a:r>
              <a:rPr lang="ru-RU" sz="1400" dirty="0" err="1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Равилевна</a:t>
            </a:r>
            <a:r>
              <a:rPr lang="ru-RU" sz="1400" dirty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разделила на  три команды, которые  соревновались  между собой. И в конце ученики нарисовали иллюстрации на свои любимые сказки.</a:t>
            </a:r>
          </a:p>
          <a:p>
            <a:pPr marL="0" indent="0" algn="ctr">
              <a:buNone/>
            </a:pPr>
            <a:endParaRPr lang="ru-RU" sz="1400" dirty="0">
              <a:solidFill>
                <a:srgbClr val="00B85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tt-RU" sz="2000" dirty="0" smtClean="0"/>
              <a:t>   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026" name="Picture 2" descr="C:\Users\Ильдира\Desktop\20210211_114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00" y="-1171575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дира\Desktop\20210211_114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17232" y="-6861298"/>
            <a:ext cx="4716000" cy="35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800" y="1159774"/>
            <a:ext cx="3338800" cy="1878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605" y="3290167"/>
            <a:ext cx="2051181" cy="11537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524" y="3295650"/>
            <a:ext cx="2041436" cy="11483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041" y="3307725"/>
            <a:ext cx="2037810" cy="11462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325174"/>
            <a:ext cx="1988948" cy="11187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61" y="1149357"/>
            <a:ext cx="2649231" cy="19869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29077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99542"/>
            <a:ext cx="8075240" cy="1126520"/>
          </a:xfrm>
        </p:spPr>
        <p:txBody>
          <a:bodyPr>
            <a:normAutofit/>
          </a:bodyPr>
          <a:lstStyle/>
          <a:p>
            <a:r>
              <a:rPr lang="ru-RU" sz="2200" dirty="0">
                <a:solidFill>
                  <a:srgbClr val="FF0000"/>
                </a:solidFill>
              </a:rPr>
              <a:t>М</a:t>
            </a:r>
            <a:r>
              <a:rPr lang="ru-RU" sz="2200" dirty="0" smtClean="0">
                <a:solidFill>
                  <a:srgbClr val="FF0000"/>
                </a:solidFill>
              </a:rPr>
              <a:t>ероприятие  </a:t>
            </a:r>
            <a:r>
              <a:rPr lang="ru-RU" sz="2200" dirty="0">
                <a:solidFill>
                  <a:srgbClr val="FF0000"/>
                </a:solidFill>
              </a:rPr>
              <a:t>на тему «</a:t>
            </a:r>
            <a:r>
              <a:rPr lang="ru-RU" sz="2200" dirty="0" err="1">
                <a:solidFill>
                  <a:srgbClr val="FF0000"/>
                </a:solidFill>
              </a:rPr>
              <a:t>Чын</a:t>
            </a:r>
            <a:r>
              <a:rPr lang="ru-RU" sz="2200" dirty="0">
                <a:solidFill>
                  <a:srgbClr val="FF0000"/>
                </a:solidFill>
              </a:rPr>
              <a:t> </a:t>
            </a:r>
            <a:r>
              <a:rPr lang="ru-RU" sz="2200" dirty="0" err="1">
                <a:solidFill>
                  <a:srgbClr val="FF0000"/>
                </a:solidFill>
              </a:rPr>
              <a:t>дус</a:t>
            </a:r>
            <a:r>
              <a:rPr lang="ru-RU" sz="2200" dirty="0">
                <a:solidFill>
                  <a:srgbClr val="FF0000"/>
                </a:solidFill>
              </a:rPr>
              <a:t>» («Настоящий друг</a:t>
            </a:r>
            <a:r>
              <a:rPr lang="ru-RU" sz="2200" dirty="0" smtClean="0">
                <a:solidFill>
                  <a:srgbClr val="FF0000"/>
                </a:solidFill>
              </a:rPr>
              <a:t>»)</a:t>
            </a:r>
            <a:r>
              <a:rPr lang="ru-RU" sz="2200" dirty="0">
                <a:solidFill>
                  <a:srgbClr val="FF0000"/>
                </a:solidFill>
              </a:rPr>
              <a:t/>
            </a:r>
            <a:br>
              <a:rPr lang="ru-RU" sz="2200" dirty="0">
                <a:solidFill>
                  <a:srgbClr val="FF0000"/>
                </a:solidFill>
              </a:rPr>
            </a:b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2843808" y="1347615"/>
            <a:ext cx="3672408" cy="129614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000" dirty="0"/>
              <a:t> </a:t>
            </a:r>
            <a:r>
              <a:rPr lang="ru-RU" sz="1000" dirty="0">
                <a:solidFill>
                  <a:srgbClr val="00B853"/>
                </a:solidFill>
              </a:rPr>
              <a:t>20 сентября,  в </a:t>
            </a:r>
            <a:r>
              <a:rPr lang="ru-RU" sz="1000" dirty="0" smtClean="0">
                <a:solidFill>
                  <a:srgbClr val="00B853"/>
                </a:solidFill>
              </a:rPr>
              <a:t>4 А </a:t>
            </a:r>
            <a:r>
              <a:rPr lang="ru-RU" sz="1000" dirty="0">
                <a:solidFill>
                  <a:srgbClr val="00B853"/>
                </a:solidFill>
              </a:rPr>
              <a:t>классе было проведено мероприятие  на тему «</a:t>
            </a:r>
            <a:r>
              <a:rPr lang="ru-RU" sz="1000" dirty="0" err="1">
                <a:solidFill>
                  <a:srgbClr val="00B853"/>
                </a:solidFill>
              </a:rPr>
              <a:t>Чын</a:t>
            </a:r>
            <a:r>
              <a:rPr lang="ru-RU" sz="1000" dirty="0">
                <a:solidFill>
                  <a:srgbClr val="00B853"/>
                </a:solidFill>
              </a:rPr>
              <a:t> </a:t>
            </a:r>
            <a:r>
              <a:rPr lang="ru-RU" sz="1000" dirty="0" err="1">
                <a:solidFill>
                  <a:srgbClr val="00B853"/>
                </a:solidFill>
              </a:rPr>
              <a:t>дус</a:t>
            </a:r>
            <a:r>
              <a:rPr lang="ru-RU" sz="1000" dirty="0">
                <a:solidFill>
                  <a:srgbClr val="00B853"/>
                </a:solidFill>
              </a:rPr>
              <a:t>» («Настоящий друг</a:t>
            </a:r>
            <a:r>
              <a:rPr lang="ru-RU" sz="1000" dirty="0" smtClean="0">
                <a:solidFill>
                  <a:srgbClr val="00B853"/>
                </a:solidFill>
              </a:rPr>
              <a:t>») Целью </a:t>
            </a:r>
            <a:r>
              <a:rPr lang="ru-RU" sz="1000" dirty="0">
                <a:solidFill>
                  <a:srgbClr val="00B853"/>
                </a:solidFill>
              </a:rPr>
              <a:t>мероприятия являлась воспитание добрых качеств у учащихся, умения дружить и бережно относиться друг к другу. Дети обсудили роль дружбы и друзей в жизни человека, ознакомились с факторами, которые влияют на зарождение чувства дружбы, работали в группах, разобрали ситуации, которые часто возникают в жизни между друзей.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026" name="Picture 2" descr="C:\Users\Ильдира\Desktop\20210211_114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00" y="-1171575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дира\Desktop\20210211_114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17232" y="-6861298"/>
            <a:ext cx="4716000" cy="35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05" y="1419622"/>
            <a:ext cx="1640403" cy="21872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204" y="1252880"/>
            <a:ext cx="1853249" cy="2470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853" y="2885946"/>
            <a:ext cx="1570437" cy="20939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964" y="2827048"/>
            <a:ext cx="1658782" cy="22117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97060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99542"/>
            <a:ext cx="8075240" cy="1126520"/>
          </a:xfrm>
        </p:spPr>
        <p:txBody>
          <a:bodyPr>
            <a:normAutofit/>
          </a:bodyPr>
          <a:lstStyle/>
          <a:p>
            <a:r>
              <a:rPr lang="ru-RU" sz="2200" dirty="0">
                <a:solidFill>
                  <a:srgbClr val="FF0000"/>
                </a:solidFill>
              </a:rPr>
              <a:t>М</a:t>
            </a:r>
            <a:r>
              <a:rPr lang="ru-RU" sz="2200" dirty="0" smtClean="0">
                <a:solidFill>
                  <a:srgbClr val="FF0000"/>
                </a:solidFill>
              </a:rPr>
              <a:t>ероприятие  </a:t>
            </a:r>
            <a:r>
              <a:rPr lang="ru-RU" sz="2200" dirty="0">
                <a:solidFill>
                  <a:srgbClr val="FF0000"/>
                </a:solidFill>
              </a:rPr>
              <a:t>на тему «</a:t>
            </a:r>
            <a:r>
              <a:rPr lang="ru-RU" sz="2200" dirty="0" err="1">
                <a:solidFill>
                  <a:srgbClr val="FF0000"/>
                </a:solidFill>
              </a:rPr>
              <a:t>Чын</a:t>
            </a:r>
            <a:r>
              <a:rPr lang="ru-RU" sz="2200" dirty="0">
                <a:solidFill>
                  <a:srgbClr val="FF0000"/>
                </a:solidFill>
              </a:rPr>
              <a:t> </a:t>
            </a:r>
            <a:r>
              <a:rPr lang="ru-RU" sz="2200" dirty="0" err="1">
                <a:solidFill>
                  <a:srgbClr val="FF0000"/>
                </a:solidFill>
              </a:rPr>
              <a:t>дус</a:t>
            </a:r>
            <a:r>
              <a:rPr lang="ru-RU" sz="2200" dirty="0">
                <a:solidFill>
                  <a:srgbClr val="FF0000"/>
                </a:solidFill>
              </a:rPr>
              <a:t>» («Настоящий друг</a:t>
            </a:r>
            <a:r>
              <a:rPr lang="ru-RU" sz="2200" dirty="0" smtClean="0">
                <a:solidFill>
                  <a:srgbClr val="FF0000"/>
                </a:solidFill>
              </a:rPr>
              <a:t>»)</a:t>
            </a:r>
            <a:r>
              <a:rPr lang="ru-RU" sz="2200" dirty="0">
                <a:solidFill>
                  <a:srgbClr val="FF0000"/>
                </a:solidFill>
              </a:rPr>
              <a:t/>
            </a:r>
            <a:br>
              <a:rPr lang="ru-RU" sz="2200" dirty="0">
                <a:solidFill>
                  <a:srgbClr val="FF0000"/>
                </a:solidFill>
              </a:rPr>
            </a:b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131840" y="1203598"/>
            <a:ext cx="3240360" cy="144016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000" dirty="0"/>
              <a:t> </a:t>
            </a:r>
            <a:r>
              <a:rPr lang="ru-RU" sz="1000" dirty="0" err="1">
                <a:solidFill>
                  <a:srgbClr val="00B853"/>
                </a:solidFill>
              </a:rPr>
              <a:t>Сибгатуллина</a:t>
            </a:r>
            <a:r>
              <a:rPr lang="ru-RU" sz="1000" dirty="0">
                <a:solidFill>
                  <a:srgbClr val="00B853"/>
                </a:solidFill>
              </a:rPr>
              <a:t> </a:t>
            </a:r>
            <a:r>
              <a:rPr lang="ru-RU" sz="1000" dirty="0" err="1">
                <a:solidFill>
                  <a:srgbClr val="00B853"/>
                </a:solidFill>
              </a:rPr>
              <a:t>Зульфия</a:t>
            </a:r>
            <a:r>
              <a:rPr lang="ru-RU" sz="1000" dirty="0">
                <a:solidFill>
                  <a:srgbClr val="00B853"/>
                </a:solidFill>
              </a:rPr>
              <a:t> </a:t>
            </a:r>
            <a:r>
              <a:rPr lang="ru-RU" sz="1000" dirty="0" err="1">
                <a:solidFill>
                  <a:srgbClr val="00B853"/>
                </a:solidFill>
              </a:rPr>
              <a:t>Минтагировна</a:t>
            </a:r>
            <a:r>
              <a:rPr lang="ru-RU" sz="1000" dirty="0">
                <a:solidFill>
                  <a:srgbClr val="00B853"/>
                </a:solidFill>
              </a:rPr>
              <a:t>  с учащимися  </a:t>
            </a:r>
            <a:r>
              <a:rPr lang="ru-RU" sz="1000" dirty="0" smtClean="0">
                <a:solidFill>
                  <a:srgbClr val="00B853"/>
                </a:solidFill>
              </a:rPr>
              <a:t>7 в </a:t>
            </a:r>
            <a:r>
              <a:rPr lang="ru-RU" sz="1000" dirty="0">
                <a:solidFill>
                  <a:srgbClr val="00B853"/>
                </a:solidFill>
              </a:rPr>
              <a:t>класса провела мероприятие “Язык-зеркало души”. В ходе мероприятия  ребята составили и разгадали кроссворд тематически связанный с родным языком, показали свои способности, смекалку и сообразительность  в знании родного языка.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026" name="Picture 2" descr="C:\Users\Ильдира\Desktop\20210211_114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00" y="-1171575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дира\Desktop\20210211_114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17232" y="-6861298"/>
            <a:ext cx="4716000" cy="35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3611" y="2828700"/>
            <a:ext cx="2548349" cy="2194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1960" y="2828700"/>
            <a:ext cx="2938527" cy="21886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8224" y="1244997"/>
            <a:ext cx="2421055" cy="21191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633" y="1286059"/>
            <a:ext cx="2279191" cy="18536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9690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99542"/>
            <a:ext cx="8075240" cy="1126520"/>
          </a:xfrm>
        </p:spPr>
        <p:txBody>
          <a:bodyPr>
            <a:normAutofit fontScale="90000"/>
          </a:bodyPr>
          <a:lstStyle/>
          <a:p>
            <a:r>
              <a:rPr lang="ru-RU" sz="2200" dirty="0">
                <a:solidFill>
                  <a:srgbClr val="FF0000"/>
                </a:solidFill>
              </a:rPr>
              <a:t>Внеурочное </a:t>
            </a:r>
            <a:r>
              <a:rPr lang="ru-RU" sz="2200" dirty="0" smtClean="0">
                <a:solidFill>
                  <a:srgbClr val="FF0000"/>
                </a:solidFill>
              </a:rPr>
              <a:t>мероприятие</a:t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FF0000"/>
                </a:solidFill>
              </a:rPr>
              <a:t>“</a:t>
            </a:r>
            <a:r>
              <a:rPr lang="ru-RU" sz="2200" dirty="0">
                <a:solidFill>
                  <a:srgbClr val="FF0000"/>
                </a:solidFill>
              </a:rPr>
              <a:t>Безмерное богатство языка</a:t>
            </a:r>
            <a:r>
              <a:rPr lang="ru-RU" sz="2200" dirty="0" smtClean="0">
                <a:solidFill>
                  <a:srgbClr val="FF0000"/>
                </a:solidFill>
              </a:rPr>
              <a:t>...”.</a:t>
            </a:r>
            <a:r>
              <a:rPr lang="ru-RU" sz="2200" dirty="0">
                <a:solidFill>
                  <a:srgbClr val="FF0000"/>
                </a:solidFill>
              </a:rPr>
              <a:t/>
            </a:r>
            <a:br>
              <a:rPr lang="ru-RU" sz="2200" dirty="0">
                <a:solidFill>
                  <a:srgbClr val="FF0000"/>
                </a:solidFill>
              </a:rPr>
            </a:br>
            <a:r>
              <a:rPr lang="ru-RU" sz="2200" dirty="0">
                <a:solidFill>
                  <a:srgbClr val="FF0000"/>
                </a:solidFill>
              </a:rPr>
              <a:t/>
            </a:r>
            <a:br>
              <a:rPr lang="ru-RU" sz="2200" dirty="0">
                <a:solidFill>
                  <a:srgbClr val="FF0000"/>
                </a:solidFill>
              </a:rPr>
            </a:br>
            <a:r>
              <a:rPr lang="ru-RU" sz="2200" dirty="0">
                <a:solidFill>
                  <a:srgbClr val="FF0000"/>
                </a:solidFill>
              </a:rPr>
              <a:t/>
            </a:r>
            <a:br>
              <a:rPr lang="ru-RU" sz="2200" dirty="0">
                <a:solidFill>
                  <a:srgbClr val="FF0000"/>
                </a:solidFill>
              </a:rPr>
            </a:b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890746" y="1275606"/>
            <a:ext cx="1833382" cy="249575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000" dirty="0"/>
              <a:t> </a:t>
            </a:r>
          </a:p>
          <a:p>
            <a:pPr marL="0" indent="0" algn="just">
              <a:buNone/>
            </a:pPr>
            <a:r>
              <a:rPr lang="ru-RU" sz="1000" dirty="0">
                <a:solidFill>
                  <a:srgbClr val="00B853"/>
                </a:solidFill>
              </a:rPr>
              <a:t/>
            </a:r>
            <a:br>
              <a:rPr lang="ru-RU" sz="1000" dirty="0">
                <a:solidFill>
                  <a:srgbClr val="00B853"/>
                </a:solidFill>
              </a:rPr>
            </a:br>
            <a:r>
              <a:rPr lang="ru-RU" sz="1000" dirty="0">
                <a:solidFill>
                  <a:srgbClr val="00B853"/>
                </a:solidFill>
              </a:rPr>
              <a:t/>
            </a:r>
            <a:br>
              <a:rPr lang="ru-RU" sz="1000" dirty="0">
                <a:solidFill>
                  <a:srgbClr val="00B853"/>
                </a:solidFill>
              </a:rPr>
            </a:br>
            <a:r>
              <a:rPr lang="ru-RU" sz="1000" dirty="0">
                <a:solidFill>
                  <a:srgbClr val="00B853"/>
                </a:solidFill>
              </a:rPr>
              <a:t>Учитель родного языка и литературы </a:t>
            </a:r>
            <a:r>
              <a:rPr lang="ru-RU" sz="1000" dirty="0" err="1">
                <a:solidFill>
                  <a:srgbClr val="00B853"/>
                </a:solidFill>
              </a:rPr>
              <a:t>Гиниятуллина</a:t>
            </a:r>
            <a:r>
              <a:rPr lang="ru-RU" sz="1000" dirty="0">
                <a:solidFill>
                  <a:srgbClr val="00B853"/>
                </a:solidFill>
              </a:rPr>
              <a:t> Ф Х провела учащимися 7Б класса  внеурочное мероприятие “Тел </a:t>
            </a:r>
            <a:r>
              <a:rPr lang="ru-RU" sz="1000" dirty="0" err="1">
                <a:solidFill>
                  <a:srgbClr val="00B853"/>
                </a:solidFill>
              </a:rPr>
              <a:t>дигән</a:t>
            </a:r>
            <a:r>
              <a:rPr lang="ru-RU" sz="1000" dirty="0">
                <a:solidFill>
                  <a:srgbClr val="00B853"/>
                </a:solidFill>
              </a:rPr>
              <a:t> </a:t>
            </a:r>
            <a:r>
              <a:rPr lang="ru-RU" sz="1000" dirty="0" err="1">
                <a:solidFill>
                  <a:srgbClr val="00B853"/>
                </a:solidFill>
              </a:rPr>
              <a:t>дәрья</a:t>
            </a:r>
            <a:r>
              <a:rPr lang="ru-RU" sz="1000" dirty="0">
                <a:solidFill>
                  <a:srgbClr val="00B853"/>
                </a:solidFill>
              </a:rPr>
              <a:t> бар...”</a:t>
            </a:r>
            <a:br>
              <a:rPr lang="ru-RU" sz="1000" dirty="0">
                <a:solidFill>
                  <a:srgbClr val="00B853"/>
                </a:solidFill>
              </a:rPr>
            </a:br>
            <a:r>
              <a:rPr lang="ru-RU" sz="1000" dirty="0">
                <a:solidFill>
                  <a:srgbClr val="00B853"/>
                </a:solidFill>
              </a:rPr>
              <a:t>( “Безмерное богатство языка...”).Ученики показали свои способности в решении головоломок.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026" name="Picture 2" descr="C:\Users\Ильдира\Desktop\20210211_114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00" y="-1171575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дира\Desktop\20210211_114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17232" y="-6861298"/>
            <a:ext cx="4716000" cy="35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116" y="1215836"/>
            <a:ext cx="3194074" cy="279607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2262" y="1141053"/>
            <a:ext cx="3170426" cy="287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703824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3895</TotalTime>
  <Words>402</Words>
  <Application>Microsoft Office PowerPoint</Application>
  <PresentationFormat>Экран (16:9)</PresentationFormat>
  <Paragraphs>33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2_Тема Office</vt:lpstr>
      <vt:lpstr>Акция «Татарча диктант яз»   </vt:lpstr>
      <vt:lpstr>Внеклассное чтение «Мой родной язык»  </vt:lpstr>
      <vt:lpstr>Мероприятие «В гостях у сказки»  </vt:lpstr>
      <vt:lpstr>Мероприятие  на тему «Чын дус» («Настоящий друг») </vt:lpstr>
      <vt:lpstr>Мероприятие  на тему «Чын дус» («Настоящий друг») </vt:lpstr>
      <vt:lpstr>Внеурочное мероприятие “Безмерное богатство языка...”.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006</cp:lastModifiedBy>
  <cp:revision>457</cp:revision>
  <cp:lastPrinted>2021-02-01T07:48:05Z</cp:lastPrinted>
  <dcterms:created xsi:type="dcterms:W3CDTF">2015-10-13T08:15:21Z</dcterms:created>
  <dcterms:modified xsi:type="dcterms:W3CDTF">2021-09-21T13:00:05Z</dcterms:modified>
</cp:coreProperties>
</file>